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34188" cy="99790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96D5E-201D-4732-BD68-6255016CEB5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DEAE8-4294-456B-A78D-78091040AF4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D1D22-B75A-4299-97CA-6026FB90A4F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DE366-228F-43EC-83B0-C65AEFCCE69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5EA3F-9C2B-42F2-9009-397AD02006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EC267-7965-44AE-99D2-F4ECC19E691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AAA0E-0E7D-4311-AAE5-A01D4DACF6B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714EC-6C76-4A02-9A56-3018AB68F19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093F8-025C-4A31-A58C-1374255A83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02F23-935F-4F74-BD2D-89B678904DE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FA446-75D4-47C3-8F30-6CCDD1EF302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E0AB3E-78E8-42F5-8B7E-17A4F3FC80B0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nidadprogresista.org/" TargetMode="External"/><Relationship Id="rId5" Type="http://schemas.openxmlformats.org/officeDocument/2006/relationships/hyperlink" Target="mailto:asesoria@unidadprogresista.org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5" name="Group 17"/>
          <p:cNvGrpSpPr>
            <a:grpSpLocks/>
          </p:cNvGrpSpPr>
          <p:nvPr/>
        </p:nvGrpSpPr>
        <p:grpSpPr bwMode="auto">
          <a:xfrm>
            <a:off x="4572000" y="0"/>
            <a:ext cx="4572000" cy="6884988"/>
            <a:chOff x="2880" y="0"/>
            <a:chExt cx="2880" cy="4337"/>
          </a:xfrm>
        </p:grpSpPr>
        <p:pic>
          <p:nvPicPr>
            <p:cNvPr id="2062" name="Picture 14" descr="AllenJ0009s"/>
            <p:cNvPicPr>
              <a:picLocks noChangeAspect="1" noChangeArrowheads="1"/>
            </p:cNvPicPr>
            <p:nvPr/>
          </p:nvPicPr>
          <p:blipFill>
            <a:blip r:embed="rId2" cstate="print"/>
            <a:srcRect r="56102" b="67491"/>
            <a:stretch>
              <a:fillRect/>
            </a:stretch>
          </p:blipFill>
          <p:spPr bwMode="auto">
            <a:xfrm>
              <a:off x="2880" y="0"/>
              <a:ext cx="2880" cy="4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Picture 7" descr="bzp03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14" y="1071"/>
              <a:ext cx="1688" cy="2359"/>
            </a:xfrm>
            <a:prstGeom prst="rect">
              <a:avLst/>
            </a:prstGeom>
            <a:noFill/>
          </p:spPr>
        </p:pic>
        <p:pic>
          <p:nvPicPr>
            <p:cNvPr id="2056" name="Picture 8" descr="Logo UP (3)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67" y="3566"/>
              <a:ext cx="681" cy="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880" y="1026"/>
              <a:ext cx="1950" cy="22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s-ES" sz="1600" b="1">
                  <a:latin typeface="Verdana" pitchFamily="34" charset="0"/>
                </a:rPr>
                <a:t>ASESORÍA JURÍDICA-ECONÓMICA UP</a:t>
              </a: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4105" y="2341"/>
              <a:ext cx="454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  <a:latin typeface="Verdana" pitchFamily="34" charset="0"/>
                </a:rPr>
                <a:t>FREE</a:t>
              </a:r>
            </a:p>
            <a:p>
              <a:pPr algn="ctr"/>
              <a:r>
                <a:rPr lang="es-ES" sz="1200" b="1">
                  <a:solidFill>
                    <a:schemeClr val="bg1"/>
                  </a:solidFill>
                  <a:latin typeface="Verdana" pitchFamily="34" charset="0"/>
                </a:rPr>
                <a:t>GRATIS</a:t>
              </a:r>
            </a:p>
          </p:txBody>
        </p:sp>
      </p:grp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-36513" y="2852738"/>
            <a:ext cx="4176713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400" b="1">
                <a:latin typeface="Verdana" pitchFamily="34" charset="0"/>
              </a:rPr>
              <a:t>SERVICIO DE ASESORAMIENTO JURÍDICO-ECONÓMICO DE UP</a:t>
            </a:r>
          </a:p>
          <a:p>
            <a:endParaRPr lang="es-ES" sz="1200">
              <a:latin typeface="Verdana" pitchFamily="34" charset="0"/>
            </a:endParaRPr>
          </a:p>
          <a:p>
            <a:pPr algn="just"/>
            <a:endParaRPr lang="es-ES" sz="12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s-ES" sz="12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Os recordamos que las vías para realizar las consultas son:</a:t>
            </a:r>
            <a:endParaRPr lang="es-ES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s-ES" sz="1200" b="1" i="1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s-ES" sz="1200" b="1" i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Teléfono: 91 308 57 37 Todos los jueves, de 18 a 20:30 horas.</a:t>
            </a:r>
            <a:endParaRPr lang="en-GB" sz="1200" b="1" i="1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GB" sz="1200" b="1" i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Email: </a:t>
            </a:r>
            <a:r>
              <a:rPr lang="en-GB" sz="1200" b="1" i="1">
                <a:solidFill>
                  <a:srgbClr val="000000"/>
                </a:solidFill>
                <a:latin typeface="Tahoma" pitchFamily="34" charset="0"/>
                <a:cs typeface="Tahoma" pitchFamily="34" charset="0"/>
                <a:hlinkClick r:id="rId5" tooltip="mailto:asesoria@unidadprogresista.org"/>
              </a:rPr>
              <a:t>asesoria@unidadprogresista.org</a:t>
            </a:r>
            <a:endParaRPr lang="en-GB" sz="1200" b="1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GB" sz="12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Web</a:t>
            </a:r>
            <a:r>
              <a:rPr lang="en-GB" sz="12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sz="1200">
                <a:solidFill>
                  <a:srgbClr val="000000"/>
                </a:solidFill>
                <a:latin typeface="Tahoma" pitchFamily="34" charset="0"/>
                <a:cs typeface="Tahoma" pitchFamily="34" charset="0"/>
                <a:hlinkClick r:id="rId6" tooltip="http://www.unidadprogresista.org/"/>
              </a:rPr>
              <a:t>http://www.unidadprogresista.org/</a:t>
            </a:r>
            <a:endParaRPr lang="en-GB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s-ES_tradnl" sz="1200">
              <a:latin typeface="Verdana" pitchFamily="34" charset="0"/>
            </a:endParaRPr>
          </a:p>
          <a:p>
            <a:r>
              <a:rPr lang="es-ES" sz="1400" b="1">
                <a:latin typeface="Verdana" pitchFamily="34" charset="0"/>
              </a:rPr>
              <a:t>Servicio de carácter gratuito, voluntario, y telefónico.</a:t>
            </a:r>
            <a:endParaRPr lang="es-ES" sz="1400" i="1">
              <a:latin typeface="Verdana" pitchFamily="34" charset="0"/>
            </a:endParaRPr>
          </a:p>
          <a:p>
            <a:r>
              <a:rPr lang="es-ES" sz="1200" i="1">
                <a:latin typeface="Verdana" pitchFamily="34" charset="0"/>
              </a:rPr>
              <a:t>Herencias, pensiones, impuestos, vivienda, divorcios, pleitos…</a:t>
            </a:r>
          </a:p>
          <a:p>
            <a:endParaRPr lang="es-ES" sz="1200" i="1">
              <a:latin typeface="Verdana" pitchFamily="34" charset="0"/>
            </a:endParaRPr>
          </a:p>
          <a:p>
            <a:r>
              <a:rPr lang="es-ES" sz="1400" b="1">
                <a:latin typeface="Verdana" pitchFamily="34" charset="0"/>
              </a:rPr>
              <a:t> </a:t>
            </a:r>
            <a:r>
              <a:rPr lang="es-ES" sz="1400" b="1" i="1">
                <a:latin typeface="Verdana" pitchFamily="34" charset="0"/>
              </a:rPr>
              <a:t>Llámanos!!!.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-26988"/>
            <a:ext cx="4572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-36513" y="404813"/>
            <a:ext cx="4248151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1400" b="1">
                <a:latin typeface="Verdana" pitchFamily="34" charset="0"/>
              </a:rPr>
              <a:t>VENTAJAS FISCALES Y ECONÓMICAS ESPECÍFICAS DE LAS PERSONAS CON DISCAPACIDAD</a:t>
            </a:r>
          </a:p>
          <a:p>
            <a:pPr algn="ctr"/>
            <a:endParaRPr lang="es-ES" sz="1200" b="1">
              <a:latin typeface="Verdana" pitchFamily="34" charset="0"/>
            </a:endParaRPr>
          </a:p>
          <a:p>
            <a:pPr algn="ctr"/>
            <a:endParaRPr lang="es-ES" sz="1200" b="1">
              <a:latin typeface="Verdan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S" sz="1200" b="1">
                <a:latin typeface="Verdana" pitchFamily="34" charset="0"/>
              </a:rPr>
              <a:t> IMPUESTO SOBRE LA RENTA DE LAS PERSONAS FÍSICAS (IRPF), SOBRE EL VALOR AÑADIDO (IVA) </a:t>
            </a:r>
            <a:r>
              <a:rPr lang="es-ES_tradnl" sz="1200" b="1">
                <a:latin typeface="Verdana" pitchFamily="34" charset="0"/>
              </a:rPr>
              <a:t>DE SOCIEDADES, SOBRE SUCESIONES Y DONACIONES, SOBRE TRASMISIONES PATRIMONIALES Y ACTOS JURÍDICOS DOCUMENTADOS</a:t>
            </a:r>
          </a:p>
          <a:p>
            <a:pPr algn="just">
              <a:buFont typeface="Wingdings" pitchFamily="2" charset="2"/>
              <a:buChar char="v"/>
            </a:pPr>
            <a:endParaRPr lang="es-ES_tradnl" sz="1200" b="1">
              <a:latin typeface="Verdan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1200" b="1">
                <a:latin typeface="Verdana" pitchFamily="34" charset="0"/>
              </a:rPr>
              <a:t> BENEFICIOS EN LA ADQUISICIÓN Y TITULARIDAD DE VEHÍCULOS</a:t>
            </a:r>
          </a:p>
          <a:p>
            <a:pPr algn="just">
              <a:buFont typeface="Wingdings" pitchFamily="2" charset="2"/>
              <a:buChar char="v"/>
            </a:pPr>
            <a:endParaRPr lang="es-ES" sz="1200">
              <a:latin typeface="Verdan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1200" b="1">
                <a:latin typeface="Verdana" pitchFamily="34" charset="0"/>
              </a:rPr>
              <a:t> PATRIMONIO PROTEGIDO DEL DISCAPACITADO</a:t>
            </a:r>
          </a:p>
          <a:p>
            <a:pPr algn="just">
              <a:buFont typeface="Wingdings" pitchFamily="2" charset="2"/>
              <a:buNone/>
            </a:pPr>
            <a:endParaRPr lang="es-ES" sz="1200">
              <a:latin typeface="Verdan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_tradnl" sz="1200" b="1">
                <a:latin typeface="Verdana" pitchFamily="34" charset="0"/>
              </a:rPr>
              <a:t> JUBILACIÓN ANTICIPADA DE TRABAJADORES DISCAPACITADOS</a:t>
            </a:r>
          </a:p>
          <a:p>
            <a:pPr algn="just">
              <a:buFont typeface="Wingdings" pitchFamily="2" charset="2"/>
              <a:buNone/>
            </a:pPr>
            <a:endParaRPr lang="es-ES" sz="1200">
              <a:latin typeface="Verdan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S_tradnl" sz="1200">
                <a:latin typeface="Verdana" pitchFamily="34" charset="0"/>
              </a:rPr>
              <a:t> </a:t>
            </a:r>
            <a:r>
              <a:rPr lang="es-ES_tradnl" sz="1200" b="1">
                <a:latin typeface="Verdana" pitchFamily="34" charset="0"/>
              </a:rPr>
              <a:t>PENSIONES/PRESTACIONES</a:t>
            </a:r>
          </a:p>
          <a:p>
            <a:pPr algn="just">
              <a:buFont typeface="Wingdings" pitchFamily="2" charset="2"/>
              <a:buChar char="v"/>
            </a:pPr>
            <a:endParaRPr lang="es-ES_tradnl" sz="1200" b="1">
              <a:latin typeface="Verdan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S_tradnl" sz="1200">
                <a:latin typeface="Verdana" pitchFamily="34" charset="0"/>
              </a:rPr>
              <a:t> </a:t>
            </a:r>
            <a:r>
              <a:rPr lang="es-ES_tradnl" sz="1200" b="1">
                <a:latin typeface="Verdana" pitchFamily="34" charset="0"/>
              </a:rPr>
              <a:t>ASISTENCIA JURÍDICA GRATUITA DE LAS PERSONAS CON DISCAPACIDAD</a:t>
            </a:r>
          </a:p>
          <a:p>
            <a:pPr algn="just">
              <a:buFont typeface="Wingdings" pitchFamily="2" charset="2"/>
              <a:buChar char="v"/>
            </a:pPr>
            <a:endParaRPr lang="es-ES_tradnl" sz="1200" b="1">
              <a:latin typeface="Verdana" pitchFamily="34" charset="0"/>
            </a:endParaRPr>
          </a:p>
          <a:p>
            <a:pPr algn="just"/>
            <a:endParaRPr lang="es-ES" sz="1200" b="1">
              <a:latin typeface="Verdana" pitchFamily="34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932363" y="254000"/>
            <a:ext cx="3960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075238" y="358775"/>
            <a:ext cx="4105275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ES_tradnl" sz="1200">
              <a:latin typeface="Verdan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1200" b="1">
                <a:latin typeface="Verdana" pitchFamily="34" charset="0"/>
              </a:rPr>
              <a:t>OTROS BENEFICIOS DE LAS PERSONAS CON DISCAPACIDAD</a:t>
            </a:r>
          </a:p>
          <a:p>
            <a:pPr>
              <a:buFont typeface="Wingdings" pitchFamily="2" charset="2"/>
              <a:buChar char="v"/>
            </a:pPr>
            <a:endParaRPr lang="es-ES_tradnl" sz="1200" b="1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ES" sz="1200" b="1">
                <a:latin typeface="Verdana" pitchFamily="34" charset="0"/>
              </a:rPr>
              <a:t>-Fomento del empleo y Cupos de reserva en la contratación de personas con minusvalía</a:t>
            </a:r>
          </a:p>
          <a:p>
            <a:pPr>
              <a:buFont typeface="Wingdings" pitchFamily="2" charset="2"/>
              <a:buNone/>
            </a:pPr>
            <a:endParaRPr lang="es-ES" sz="1200" b="1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ES" sz="1200" b="1">
                <a:latin typeface="Verdana" pitchFamily="34" charset="0"/>
              </a:rPr>
              <a:t> -Familias numerosas</a:t>
            </a:r>
          </a:p>
          <a:p>
            <a:pPr algn="ctr"/>
            <a:endParaRPr lang="es-ES" sz="1200">
              <a:latin typeface="Verdana" pitchFamily="34" charset="0"/>
            </a:endParaRPr>
          </a:p>
          <a:p>
            <a:pPr algn="just"/>
            <a:r>
              <a:rPr lang="es-ES" sz="1200" b="1">
                <a:latin typeface="Verdana" pitchFamily="34" charset="0"/>
              </a:rPr>
              <a:t>-Tarjeta especial de aparcamiento, y Reserva de aparcamiento.</a:t>
            </a:r>
            <a:endParaRPr lang="es-ES" sz="1200">
              <a:latin typeface="Verdana" pitchFamily="34" charset="0"/>
            </a:endParaRPr>
          </a:p>
          <a:p>
            <a:pPr algn="just"/>
            <a:endParaRPr lang="es-ES" sz="1200">
              <a:latin typeface="Verdana" pitchFamily="34" charset="0"/>
            </a:endParaRPr>
          </a:p>
          <a:p>
            <a:pPr algn="just"/>
            <a:r>
              <a:rPr lang="es-ES" sz="1200" b="1">
                <a:latin typeface="Verdana" pitchFamily="34" charset="0"/>
              </a:rPr>
              <a:t>-Servicio de Mensajería MRW: </a:t>
            </a:r>
            <a:r>
              <a:rPr lang="es-ES" sz="1200">
                <a:latin typeface="Verdana" pitchFamily="34" charset="0"/>
              </a:rPr>
              <a:t>ofrece un servicio gratuito mensual.</a:t>
            </a:r>
          </a:p>
          <a:p>
            <a:pPr algn="just"/>
            <a:endParaRPr lang="es-ES" sz="1200">
              <a:latin typeface="Verdana" pitchFamily="34" charset="0"/>
            </a:endParaRPr>
          </a:p>
          <a:p>
            <a:pPr algn="just"/>
            <a:r>
              <a:rPr lang="es-ES" sz="1200" b="1">
                <a:latin typeface="Verdana" pitchFamily="34" charset="0"/>
              </a:rPr>
              <a:t>-Tarjeta Dorada de RENFE:</a:t>
            </a:r>
            <a:r>
              <a:rPr lang="es-ES" sz="1200">
                <a:latin typeface="Verdana" pitchFamily="34" charset="0"/>
              </a:rPr>
              <a:t> descuentos en trenes de Cercanías y en las Grandes Líneas.</a:t>
            </a:r>
          </a:p>
          <a:p>
            <a:pPr algn="just"/>
            <a:endParaRPr lang="es-ES" sz="1200"/>
          </a:p>
          <a:p>
            <a:pPr algn="just"/>
            <a:r>
              <a:rPr lang="es-ES_tradnl" sz="1200" b="1">
                <a:latin typeface="Verdana" pitchFamily="34" charset="0"/>
              </a:rPr>
              <a:t>-Viv</a:t>
            </a:r>
            <a:r>
              <a:rPr lang="es-ES" sz="1200" b="1">
                <a:latin typeface="Verdana" pitchFamily="34" charset="0"/>
              </a:rPr>
              <a:t>ienda:</a:t>
            </a:r>
            <a:r>
              <a:rPr lang="es-ES" sz="1200">
                <a:latin typeface="Verdana" pitchFamily="34" charset="0"/>
              </a:rPr>
              <a:t> beneficios en el acceso a la vivienda protegida.</a:t>
            </a:r>
          </a:p>
          <a:p>
            <a:pPr algn="just"/>
            <a:endParaRPr lang="es-ES" sz="1200">
              <a:latin typeface="Verdana" pitchFamily="34" charset="0"/>
            </a:endParaRPr>
          </a:p>
          <a:p>
            <a:pPr algn="just"/>
            <a:r>
              <a:rPr lang="es-ES_tradnl" sz="1200" b="1">
                <a:latin typeface="Verdana" pitchFamily="34" charset="0"/>
              </a:rPr>
              <a:t>-Descuentos en museos, cines y espectáculos…</a:t>
            </a:r>
          </a:p>
          <a:p>
            <a:pPr algn="just"/>
            <a:endParaRPr lang="es-ES" sz="1200">
              <a:latin typeface="Verdana" pitchFamily="34" charset="0"/>
            </a:endParaRPr>
          </a:p>
          <a:p>
            <a:pPr algn="just"/>
            <a:endParaRPr lang="es-ES" sz="1200">
              <a:latin typeface="Verdana" pitchFamily="34" charset="0"/>
            </a:endParaRPr>
          </a:p>
          <a:p>
            <a:pPr algn="ctr"/>
            <a:r>
              <a:rPr lang="es-ES">
                <a:sym typeface="Wingdings" pitchFamily="2" charset="2"/>
              </a:rPr>
              <a:t>      </a:t>
            </a:r>
            <a:endParaRPr lang="es-ES" sz="1200">
              <a:latin typeface="Verdana" pitchFamily="34" charset="0"/>
              <a:sym typeface="Wingdings" pitchFamily="2" charset="2"/>
            </a:endParaRPr>
          </a:p>
          <a:p>
            <a:pPr algn="just"/>
            <a:endParaRPr lang="es-ES" sz="1200"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192</Words>
  <Application>Microsoft Office PowerPoint</Application>
  <PresentationFormat>Presentación en pantalla (4:3)</PresentationFormat>
  <Paragraphs>49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Verdana</vt:lpstr>
      <vt:lpstr>Tahoma</vt:lpstr>
      <vt:lpstr>Times New Roman</vt:lpstr>
      <vt:lpstr>Wingdings</vt:lpstr>
      <vt:lpstr>Diseño predeterminado</vt:lpstr>
      <vt:lpstr>Diapositiva 1</vt:lpstr>
      <vt:lpstr>Diapositiva 2</vt:lpstr>
    </vt:vector>
  </TitlesOfParts>
  <Company>Grupo mCCann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TRIPTICO VENTAJAS FISCALES</dc:title>
  <dc:creator>ASESORIA JURIDICO-ECONOMICA UP</dc:creator>
  <cp:lastModifiedBy>ONCE</cp:lastModifiedBy>
  <cp:revision>22</cp:revision>
  <dcterms:created xsi:type="dcterms:W3CDTF">2006-09-20T10:49:19Z</dcterms:created>
  <dcterms:modified xsi:type="dcterms:W3CDTF">2012-05-11T12:33:01Z</dcterms:modified>
</cp:coreProperties>
</file>